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6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Sadak" userId="1d82f88b464abf40" providerId="LiveId" clId="{9C9A1E79-D6D4-EF42-81EF-4A532031BDED}"/>
    <pc:docChg chg="modSld">
      <pc:chgData name="Katie Sadak" userId="1d82f88b464abf40" providerId="LiveId" clId="{9C9A1E79-D6D4-EF42-81EF-4A532031BDED}" dt="2024-02-09T18:29:35.137" v="15" actId="20577"/>
      <pc:docMkLst>
        <pc:docMk/>
      </pc:docMkLst>
      <pc:sldChg chg="modSp">
        <pc:chgData name="Katie Sadak" userId="1d82f88b464abf40" providerId="LiveId" clId="{9C9A1E79-D6D4-EF42-81EF-4A532031BDED}" dt="2024-02-09T18:29:35.137" v="15" actId="20577"/>
        <pc:sldMkLst>
          <pc:docMk/>
          <pc:sldMk cId="822144738" sldId="292"/>
        </pc:sldMkLst>
        <pc:spChg chg="mod">
          <ac:chgData name="Katie Sadak" userId="1d82f88b464abf40" providerId="LiveId" clId="{9C9A1E79-D6D4-EF42-81EF-4A532031BDED}" dt="2024-02-09T18:29:35.137" v="15" actId="20577"/>
          <ac:spMkLst>
            <pc:docMk/>
            <pc:sldMk cId="822144738" sldId="292"/>
            <ac:spMk id="6" creationId="{B7482880-833F-4AE0-5C10-25209DDF4B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4E1FD-CDA0-0DFE-7CCF-DE55F3A3D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B43C5-1E3D-A745-C50B-BBDC1B368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1E32B-1CD7-EF0D-F401-0E2CC294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925AB-ED0C-5852-5F65-347C285F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BF8FE-E5D2-AD39-8C58-DC4DC513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4104-26F3-6D3E-8A3B-0F258876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2C356-1BBB-7E71-1395-01E516A1F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33130-EDA3-C65D-7B0E-9AF6AB4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F28D8-CA8E-3AE7-6798-18F0C263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78D84-F647-A430-C3C1-9859E0D9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9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71E78-A153-C772-62CE-E85C9E235B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BCF3C-9070-117C-88AA-8BC8F48BD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BBD24-C470-31BD-B003-9244D107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1DDDD-CD65-BA73-7383-552A582C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67F02-1DC5-F6A6-33AA-C7E281C3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BC7D1-F985-2DBC-9407-FDA4B04A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566CB-7444-59B9-CEED-940FB296F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FA4D0-D86F-11EC-3800-239ECB1F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695E2-9BE0-3001-3DD2-985692AE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D6308-4998-A117-7CA0-F5343DA6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4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3E58-EC78-8804-EF14-0C2B50B0E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CF942-46C6-5463-F8F5-34EA4EE99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1B9E8-7F9C-2600-185F-8E212EC4F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C6EB5-6D20-5EDD-3295-DC5CFC06A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60F24-07C8-17B0-205D-CB0F3890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0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C8B8-5A44-9B1B-D16E-FE8F4BE0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37970-6284-BE0C-0E81-F60BF7EA3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36581-60C0-93C3-7FE0-CDEC4EB6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64F31-7174-C597-9BA3-EAD2E01F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B985A-2740-61BA-9149-283D6256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2F22A-65ED-55DF-5B44-86D031C5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8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E03C-8ADD-F1CB-9B89-DE3A95AA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87915-BAB3-5DB3-7208-59FF0F284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7C8ED-0159-0E39-7722-39040BEC7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219DF-EEBF-878D-05A5-4791AF5DF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1DF7E6-6F21-2D3D-7374-44674CB52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9261CE-6376-3375-2C5E-6858DEFD8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046056-E186-96C0-9B20-A2A066685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87FB1-3E09-3F8F-8069-723DBB83E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7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D39AB-E648-D459-0D06-932360AE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21131-BB80-5386-E6A1-FB63545C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33B45E-6D04-204A-3942-8B9AD2F9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BC3AD-0E0D-93CF-C870-B311D3DA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7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F3506-9C7D-B653-4B97-988AF75B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A7FB25-9DB9-426D-4488-7CA86D92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20909-F4F1-48C1-DD1C-EF4A0E02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8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9F2-1D46-9732-00BA-46DFEC7F8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B344-7E88-1EEF-78AC-9D568D7C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619E-7FE0-A43B-D5F7-852BA286A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6BCAE-4F33-4947-923F-FAF0B98C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60433-4273-D4D1-07CF-9DC8728E9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E82E1-5005-19EB-8A3B-45A8FEF7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6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6A7B-7424-2FEA-1FF7-B5E27F9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027F48-8B4E-4B42-5D16-1D28FFE6A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1B4E3-8D3F-6FB7-D1E9-E317243BF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0DA2C-EB9C-0D37-6D38-B63099B8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A366E-7F54-A838-F596-8737A5C2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713F4-8F5F-7680-C6A2-C155932B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7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6ACE1-F5A8-5509-3C3B-92668DBBA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B132C-E718-E5B9-4745-E9B620FFF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10BFD-A9D1-81A7-2953-8501F0B31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89941-D19E-43FE-81BF-EC96A25CC6EE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1244C-A331-F947-7DC4-AC21AA00F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D2B9E-E2BD-90AA-588B-F7E14EC11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F3AF-D157-4E34-ACEF-5F866B67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8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16F632-CD18-16BF-DBAD-64A89E5D1906}"/>
              </a:ext>
            </a:extLst>
          </p:cNvPr>
          <p:cNvSpPr txBox="1"/>
          <p:nvPr/>
        </p:nvSpPr>
        <p:spPr>
          <a:xfrm>
            <a:off x="200607" y="101862"/>
            <a:ext cx="8833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AAP MN Anti-racism &amp; Health </a:t>
            </a:r>
            <a:r>
              <a:rPr lang="en-US" sz="2800" b="1" dirty="0">
                <a:solidFill>
                  <a:schemeClr val="accent1"/>
                </a:solidFill>
              </a:rPr>
              <a:t>Equity</a:t>
            </a:r>
            <a:r>
              <a:rPr lang="en-US" sz="2800" b="1" dirty="0"/>
              <a:t> Workgroup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3631C5-91B4-D0EF-CFC5-719675E4C936}"/>
              </a:ext>
            </a:extLst>
          </p:cNvPr>
          <p:cNvSpPr txBox="1"/>
          <p:nvPr/>
        </p:nvSpPr>
        <p:spPr>
          <a:xfrm>
            <a:off x="307374" y="552895"/>
            <a:ext cx="8685237" cy="830997"/>
          </a:xfrm>
          <a:prstGeom prst="rect">
            <a:avLst/>
          </a:prstGeom>
          <a:solidFill>
            <a:schemeClr val="bg1"/>
          </a:solidFill>
          <a:ln w="28575" cap="rnd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528306"/>
                      <a:gd name="connsiteY0" fmla="*/ 0 h 1477328"/>
                      <a:gd name="connsiteX1" fmla="*/ 4528306 w 4528306"/>
                      <a:gd name="connsiteY1" fmla="*/ 0 h 1477328"/>
                      <a:gd name="connsiteX2" fmla="*/ 4528306 w 4528306"/>
                      <a:gd name="connsiteY2" fmla="*/ 1477328 h 1477328"/>
                      <a:gd name="connsiteX3" fmla="*/ 0 w 4528306"/>
                      <a:gd name="connsiteY3" fmla="*/ 1477328 h 1477328"/>
                      <a:gd name="connsiteX4" fmla="*/ 0 w 4528306"/>
                      <a:gd name="connsiteY4" fmla="*/ 0 h 1477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528306" h="1477328" extrusionOk="0">
                        <a:moveTo>
                          <a:pt x="0" y="0"/>
                        </a:moveTo>
                        <a:cubicBezTo>
                          <a:pt x="1297118" y="118645"/>
                          <a:pt x="3093446" y="116012"/>
                          <a:pt x="4528306" y="0"/>
                        </a:cubicBezTo>
                        <a:cubicBezTo>
                          <a:pt x="4472262" y="735153"/>
                          <a:pt x="4559486" y="1113412"/>
                          <a:pt x="4528306" y="1477328"/>
                        </a:cubicBezTo>
                        <a:cubicBezTo>
                          <a:pt x="3068458" y="1611928"/>
                          <a:pt x="1723784" y="1320132"/>
                          <a:pt x="0" y="1477328"/>
                        </a:cubicBezTo>
                        <a:cubicBezTo>
                          <a:pt x="-79908" y="1020908"/>
                          <a:pt x="115447" y="6369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1600" i="1" dirty="0"/>
              <a:t>Purpose</a:t>
            </a:r>
            <a:r>
              <a:rPr lang="en-US" sz="1600" dirty="0"/>
              <a:t>: We facilitate a chapter structure for chapter members that is just, diverse, equitable, inclusive, and accessible.  We also promote </a:t>
            </a:r>
            <a:r>
              <a:rPr lang="en-US" sz="1600" dirty="0">
                <a:solidFill>
                  <a:schemeClr val="accent1"/>
                </a:solidFill>
              </a:rPr>
              <a:t>anti-racist</a:t>
            </a:r>
            <a:r>
              <a:rPr lang="en-US" sz="1600" dirty="0"/>
              <a:t> health equity for children of MN as identified by MN communities and families. 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28DCC6F2-73CC-874A-ADD6-2D73D6AF85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48463" y="6389089"/>
            <a:ext cx="2743200" cy="365125"/>
          </a:xfrm>
        </p:spPr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82880-833F-4AE0-5C10-25209DDF4B25}"/>
              </a:ext>
            </a:extLst>
          </p:cNvPr>
          <p:cNvSpPr txBox="1"/>
          <p:nvPr/>
        </p:nvSpPr>
        <p:spPr>
          <a:xfrm>
            <a:off x="587356" y="1437497"/>
            <a:ext cx="8639017" cy="596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000" b="1" u="sng" dirty="0">
                <a:solidFill>
                  <a:schemeClr val="tx1"/>
                </a:solidFill>
              </a:rPr>
              <a:t>2024 GO</a:t>
            </a:r>
            <a:r>
              <a:rPr lang="en-US" sz="2000" b="1" u="sng" dirty="0"/>
              <a:t>ALS</a:t>
            </a:r>
            <a:endParaRPr lang="en-US" sz="2000" b="1" u="sng" dirty="0">
              <a:solidFill>
                <a:schemeClr val="tx1"/>
              </a:solidFill>
            </a:endParaRPr>
          </a:p>
          <a:p>
            <a:pPr lvl="0"/>
            <a:r>
              <a:rPr lang="en-US" sz="2200" dirty="0">
                <a:solidFill>
                  <a:srgbClr val="FF0000"/>
                </a:solidFill>
              </a:rPr>
              <a:t>WORKGROUP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Meet quarterly virtually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in-person retreat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lvl="0"/>
            <a:r>
              <a:rPr lang="en-US" sz="2200" dirty="0">
                <a:solidFill>
                  <a:schemeClr val="accent6"/>
                </a:solidFill>
              </a:rPr>
              <a:t>CHAPTER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 to a</a:t>
            </a:r>
            <a:r>
              <a:rPr lang="en-US" dirty="0">
                <a:solidFill>
                  <a:schemeClr val="tx1"/>
                </a:solidFill>
              </a:rPr>
              <a:t>ssist with equity </a:t>
            </a:r>
            <a:r>
              <a:rPr lang="en-US" dirty="0"/>
              <a:t>c</a:t>
            </a:r>
            <a:r>
              <a:rPr lang="en-US" dirty="0">
                <a:solidFill>
                  <a:schemeClr val="tx1"/>
                </a:solidFill>
              </a:rPr>
              <a:t>onsultant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 to help with chapter </a:t>
            </a:r>
            <a:r>
              <a:rPr lang="en-US" dirty="0">
                <a:solidFill>
                  <a:schemeClr val="tx1"/>
                </a:solidFill>
              </a:rPr>
              <a:t>website redesign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to provide guidance for board and workgroups when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with national AAP &amp; other state chapters on health equity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with other professional </a:t>
            </a:r>
            <a:r>
              <a:rPr lang="en-US" dirty="0"/>
              <a:t>state organizations to collaborate </a:t>
            </a:r>
            <a:r>
              <a:rPr lang="en-US" dirty="0">
                <a:solidFill>
                  <a:schemeClr val="tx1"/>
                </a:solidFill>
              </a:rPr>
              <a:t>health equity </a:t>
            </a:r>
            <a:r>
              <a:rPr lang="en-US" dirty="0"/>
              <a:t>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lvl="0"/>
            <a:r>
              <a:rPr lang="en-US" sz="2200" dirty="0">
                <a:solidFill>
                  <a:srgbClr val="0070C0"/>
                </a:solidFill>
              </a:rPr>
              <a:t>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Provide efficient health equity resources and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Provide and promote health equity education opportunities</a:t>
            </a:r>
          </a:p>
          <a:p>
            <a:pPr lvl="0"/>
            <a:endParaRPr lang="en-US" sz="1000" dirty="0">
              <a:solidFill>
                <a:schemeClr val="tx1"/>
              </a:solidFill>
            </a:endParaRPr>
          </a:p>
          <a:p>
            <a:pPr lvl="0"/>
            <a:r>
              <a:rPr lang="en-US" sz="2200" dirty="0">
                <a:solidFill>
                  <a:srgbClr val="7030A0"/>
                </a:solidFill>
              </a:rPr>
              <a:t>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Amplify and participate in health equity </a:t>
            </a:r>
            <a:r>
              <a:rPr lang="en-US" dirty="0"/>
              <a:t>community organizations’ w</a:t>
            </a:r>
            <a:r>
              <a:rPr lang="en-US" dirty="0">
                <a:solidFill>
                  <a:schemeClr val="tx1"/>
                </a:solidFill>
              </a:rPr>
              <a:t>ork as </a:t>
            </a:r>
            <a:r>
              <a:rPr lang="en-US">
                <a:solidFill>
                  <a:schemeClr val="tx1"/>
                </a:solidFill>
              </a:rPr>
              <a:t>they arise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050" dirty="0">
              <a:solidFill>
                <a:schemeClr val="tx1"/>
              </a:solidFill>
            </a:endParaRPr>
          </a:p>
          <a:p>
            <a:pPr lvl="1"/>
            <a:endParaRPr lang="en-US" sz="1050" dirty="0">
              <a:solidFill>
                <a:schemeClr val="tx1"/>
              </a:solidFill>
            </a:endParaRPr>
          </a:p>
          <a:p>
            <a:pPr lvl="1"/>
            <a:endParaRPr lang="en-US" sz="105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151A30A-0466-4294-EC80-AC9EE2A791F3}"/>
              </a:ext>
            </a:extLst>
          </p:cNvPr>
          <p:cNvGrpSpPr/>
          <p:nvPr/>
        </p:nvGrpSpPr>
        <p:grpSpPr>
          <a:xfrm>
            <a:off x="8727866" y="49279"/>
            <a:ext cx="3383987" cy="6706859"/>
            <a:chOff x="7999222" y="440418"/>
            <a:chExt cx="2836328" cy="5788203"/>
          </a:xfrm>
        </p:grpSpPr>
        <p:sp>
          <p:nvSpPr>
            <p:cNvPr id="32" name="Arrow: Circular 31">
              <a:extLst>
                <a:ext uri="{FF2B5EF4-FFF2-40B4-BE49-F238E27FC236}">
                  <a16:creationId xmlns:a16="http://schemas.microsoft.com/office/drawing/2014/main" id="{B8B39B09-42F5-2ADD-740F-AF8F729FF1B0}"/>
                </a:ext>
              </a:extLst>
            </p:cNvPr>
            <p:cNvSpPr/>
            <p:nvPr/>
          </p:nvSpPr>
          <p:spPr>
            <a:xfrm rot="21267525">
              <a:off x="8566834" y="440418"/>
              <a:ext cx="2043171" cy="2043379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F5F5ABE-9802-442E-3EDD-25673DC54C71}"/>
                </a:ext>
              </a:extLst>
            </p:cNvPr>
            <p:cNvSpPr/>
            <p:nvPr/>
          </p:nvSpPr>
          <p:spPr>
            <a:xfrm>
              <a:off x="9017933" y="1180066"/>
              <a:ext cx="1140205" cy="570043"/>
            </a:xfrm>
            <a:custGeom>
              <a:avLst/>
              <a:gdLst>
                <a:gd name="connsiteX0" fmla="*/ 0 w 1140205"/>
                <a:gd name="connsiteY0" fmla="*/ 0 h 570043"/>
                <a:gd name="connsiteX1" fmla="*/ 1140205 w 1140205"/>
                <a:gd name="connsiteY1" fmla="*/ 0 h 570043"/>
                <a:gd name="connsiteX2" fmla="*/ 1140205 w 1140205"/>
                <a:gd name="connsiteY2" fmla="*/ 570043 h 570043"/>
                <a:gd name="connsiteX3" fmla="*/ 0 w 1140205"/>
                <a:gd name="connsiteY3" fmla="*/ 570043 h 570043"/>
                <a:gd name="connsiteX4" fmla="*/ 0 w 1140205"/>
                <a:gd name="connsiteY4" fmla="*/ 0 h 570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0205" h="570043">
                  <a:moveTo>
                    <a:pt x="0" y="0"/>
                  </a:moveTo>
                  <a:lnTo>
                    <a:pt x="1140205" y="0"/>
                  </a:lnTo>
                  <a:lnTo>
                    <a:pt x="1140205" y="570043"/>
                  </a:lnTo>
                  <a:lnTo>
                    <a:pt x="0" y="5700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WORKGROUP</a:t>
              </a:r>
            </a:p>
          </p:txBody>
        </p:sp>
        <p:sp>
          <p:nvSpPr>
            <p:cNvPr id="34" name="Shape 33">
              <a:extLst>
                <a:ext uri="{FF2B5EF4-FFF2-40B4-BE49-F238E27FC236}">
                  <a16:creationId xmlns:a16="http://schemas.microsoft.com/office/drawing/2014/main" id="{6CA5B1F3-1250-8769-0E1B-95CDE9410470}"/>
                </a:ext>
              </a:extLst>
            </p:cNvPr>
            <p:cNvSpPr/>
            <p:nvPr/>
          </p:nvSpPr>
          <p:spPr>
            <a:xfrm rot="21267525">
              <a:off x="7999222" y="1614643"/>
              <a:ext cx="2043171" cy="2043379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4D9EFDF-23CD-77B6-FD9A-0DA1C655439C}"/>
                </a:ext>
              </a:extLst>
            </p:cNvPr>
            <p:cNvSpPr/>
            <p:nvPr/>
          </p:nvSpPr>
          <p:spPr>
            <a:xfrm>
              <a:off x="8448022" y="2356458"/>
              <a:ext cx="1140205" cy="570043"/>
            </a:xfrm>
            <a:custGeom>
              <a:avLst/>
              <a:gdLst>
                <a:gd name="connsiteX0" fmla="*/ 0 w 1140205"/>
                <a:gd name="connsiteY0" fmla="*/ 0 h 570043"/>
                <a:gd name="connsiteX1" fmla="*/ 1140205 w 1140205"/>
                <a:gd name="connsiteY1" fmla="*/ 0 h 570043"/>
                <a:gd name="connsiteX2" fmla="*/ 1140205 w 1140205"/>
                <a:gd name="connsiteY2" fmla="*/ 570043 h 570043"/>
                <a:gd name="connsiteX3" fmla="*/ 0 w 1140205"/>
                <a:gd name="connsiteY3" fmla="*/ 570043 h 570043"/>
                <a:gd name="connsiteX4" fmla="*/ 0 w 1140205"/>
                <a:gd name="connsiteY4" fmla="*/ 0 h 570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0205" h="570043">
                  <a:moveTo>
                    <a:pt x="0" y="0"/>
                  </a:moveTo>
                  <a:lnTo>
                    <a:pt x="1140205" y="0"/>
                  </a:lnTo>
                  <a:lnTo>
                    <a:pt x="1140205" y="570043"/>
                  </a:lnTo>
                  <a:lnTo>
                    <a:pt x="0" y="5700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CHAPTER</a:t>
              </a:r>
            </a:p>
          </p:txBody>
        </p:sp>
        <p:sp>
          <p:nvSpPr>
            <p:cNvPr id="36" name="Arrow: Circular 35">
              <a:extLst>
                <a:ext uri="{FF2B5EF4-FFF2-40B4-BE49-F238E27FC236}">
                  <a16:creationId xmlns:a16="http://schemas.microsoft.com/office/drawing/2014/main" id="{B9B161A9-6E1A-6A6A-869A-4088DFA25895}"/>
                </a:ext>
              </a:extLst>
            </p:cNvPr>
            <p:cNvSpPr/>
            <p:nvPr/>
          </p:nvSpPr>
          <p:spPr>
            <a:xfrm rot="21267525">
              <a:off x="8792379" y="2654376"/>
              <a:ext cx="2043171" cy="2043379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3500000"/>
                <a:gd name="adj5" fmla="val 12500"/>
              </a:avLst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E0D3F5A-3CBE-409E-E8CC-2F0BBB20065E}"/>
                </a:ext>
              </a:extLst>
            </p:cNvPr>
            <p:cNvSpPr/>
            <p:nvPr/>
          </p:nvSpPr>
          <p:spPr>
            <a:xfrm>
              <a:off x="9247901" y="3385016"/>
              <a:ext cx="1140205" cy="570043"/>
            </a:xfrm>
            <a:custGeom>
              <a:avLst/>
              <a:gdLst>
                <a:gd name="connsiteX0" fmla="*/ 0 w 1140205"/>
                <a:gd name="connsiteY0" fmla="*/ 0 h 570043"/>
                <a:gd name="connsiteX1" fmla="*/ 1140205 w 1140205"/>
                <a:gd name="connsiteY1" fmla="*/ 0 h 570043"/>
                <a:gd name="connsiteX2" fmla="*/ 1140205 w 1140205"/>
                <a:gd name="connsiteY2" fmla="*/ 570043 h 570043"/>
                <a:gd name="connsiteX3" fmla="*/ 0 w 1140205"/>
                <a:gd name="connsiteY3" fmla="*/ 570043 h 570043"/>
                <a:gd name="connsiteX4" fmla="*/ 0 w 1140205"/>
                <a:gd name="connsiteY4" fmla="*/ 0 h 570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0205" h="570043">
                  <a:moveTo>
                    <a:pt x="0" y="0"/>
                  </a:moveTo>
                  <a:lnTo>
                    <a:pt x="1140205" y="0"/>
                  </a:lnTo>
                  <a:lnTo>
                    <a:pt x="1140205" y="570043"/>
                  </a:lnTo>
                  <a:lnTo>
                    <a:pt x="0" y="5700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MEMBERS</a:t>
              </a:r>
            </a:p>
          </p:txBody>
        </p:sp>
        <p:sp>
          <p:nvSpPr>
            <p:cNvPr id="38" name="Block Arc 37">
              <a:extLst>
                <a:ext uri="{FF2B5EF4-FFF2-40B4-BE49-F238E27FC236}">
                  <a16:creationId xmlns:a16="http://schemas.microsoft.com/office/drawing/2014/main" id="{3E93A303-4531-2FF1-0588-572922FE62CC}"/>
                </a:ext>
              </a:extLst>
            </p:cNvPr>
            <p:cNvSpPr/>
            <p:nvPr/>
          </p:nvSpPr>
          <p:spPr>
            <a:xfrm rot="21267525">
              <a:off x="8495298" y="4472432"/>
              <a:ext cx="1755341" cy="1756189"/>
            </a:xfrm>
            <a:prstGeom prst="blockArc">
              <a:avLst>
                <a:gd name="adj1" fmla="val 0"/>
                <a:gd name="adj2" fmla="val 18900000"/>
                <a:gd name="adj3" fmla="val 12740"/>
              </a:avLst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645F5C2-EA34-3036-6055-3B2A8F2D6761}"/>
                </a:ext>
              </a:extLst>
            </p:cNvPr>
            <p:cNvSpPr/>
            <p:nvPr/>
          </p:nvSpPr>
          <p:spPr>
            <a:xfrm>
              <a:off x="8814872" y="5065150"/>
              <a:ext cx="1140205" cy="570043"/>
            </a:xfrm>
            <a:custGeom>
              <a:avLst/>
              <a:gdLst>
                <a:gd name="connsiteX0" fmla="*/ 0 w 1140205"/>
                <a:gd name="connsiteY0" fmla="*/ 0 h 570043"/>
                <a:gd name="connsiteX1" fmla="*/ 1140205 w 1140205"/>
                <a:gd name="connsiteY1" fmla="*/ 0 h 570043"/>
                <a:gd name="connsiteX2" fmla="*/ 1140205 w 1140205"/>
                <a:gd name="connsiteY2" fmla="*/ 570043 h 570043"/>
                <a:gd name="connsiteX3" fmla="*/ 0 w 1140205"/>
                <a:gd name="connsiteY3" fmla="*/ 570043 h 570043"/>
                <a:gd name="connsiteX4" fmla="*/ 0 w 1140205"/>
                <a:gd name="connsiteY4" fmla="*/ 0 h 570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0205" h="570043">
                  <a:moveTo>
                    <a:pt x="0" y="0"/>
                  </a:moveTo>
                  <a:lnTo>
                    <a:pt x="1140205" y="0"/>
                  </a:lnTo>
                  <a:lnTo>
                    <a:pt x="1140205" y="570043"/>
                  </a:lnTo>
                  <a:lnTo>
                    <a:pt x="0" y="5700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COMMUNITY</a:t>
              </a:r>
            </a:p>
          </p:txBody>
        </p:sp>
      </p:grp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82DF3A36-6EE0-9B30-6623-F9F636AE5596}"/>
              </a:ext>
            </a:extLst>
          </p:cNvPr>
          <p:cNvSpPr/>
          <p:nvPr/>
        </p:nvSpPr>
        <p:spPr>
          <a:xfrm>
            <a:off x="10823725" y="5053826"/>
            <a:ext cx="952728" cy="861379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44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137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Sadak, Kathleen F</dc:creator>
  <cp:lastModifiedBy>Katie Sadak</cp:lastModifiedBy>
  <cp:revision>2</cp:revision>
  <cp:lastPrinted>2024-01-18T18:35:24Z</cp:lastPrinted>
  <dcterms:created xsi:type="dcterms:W3CDTF">2024-01-18T18:20:03Z</dcterms:created>
  <dcterms:modified xsi:type="dcterms:W3CDTF">2024-02-09T18:29:42Z</dcterms:modified>
</cp:coreProperties>
</file>